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Helvetica Neue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HelveticaNeue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HelveticaNeue-italic.fntdata"/><Relationship Id="rId6" Type="http://schemas.openxmlformats.org/officeDocument/2006/relationships/slide" Target="slides/slide1.xml"/><Relationship Id="rId18" Type="http://schemas.openxmlformats.org/officeDocument/2006/relationships/font" Target="fonts/HelveticaNeue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gif>
</file>

<file path=ppt/media/image4.png>
</file>

<file path=ppt/media/image5.gif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Christian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fe8f0b77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3fe8f0b77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fe8f0b77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3fe8f0b77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3fe8f0b7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3fe8f0b7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Christian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3fe8f0b77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3fe8f0b77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Christian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3fe8f0b773_2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3fe8f0b773_2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Chrissy, if not available then Daniel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3fe8f0b77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3fe8f0b77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Nate. </a:t>
            </a:r>
            <a:r>
              <a:rPr lang="en"/>
              <a:t>Once uploaded, our tool displays the uploaded phylogenetic tree and a concise alignment made from the VCF file containing only reference positions which are variable among the sequences in the tree.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trees being shown are a tree of 200 SARS-CoV-2 sequences subsampled from GISAID. Alignment was downloaded from GISAID, and the tool faToVcf (provided as part of USHER) was used to generate a VCF from the alignment. Tree building was then performed with augur which wraps IQTree2 and allows reconstruction of a phylogeny from a VCF file.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3fe8f0b773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3fe8f0b773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Nate. </a:t>
            </a:r>
            <a:r>
              <a:rPr lang="en"/>
              <a:t>Alignment only displays positions that are variable to the reference for any taxa shown. Zooming into a clade showns only the relevant positions.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3fe8f0b773_2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3fe8f0b773_2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Nate.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3fe8f0b773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3fe8f0b773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Nate. </a:t>
            </a:r>
            <a:r>
              <a:rPr lang="en"/>
              <a:t>Clade shown is P.1. Relatively easy to see that some of the clade defining mutations are. Only the first of the mutations shown is nonsynonymous: </a:t>
            </a: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NSP3: K977Q.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fe8f0b77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3fe8f0b77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NCBI-Codeathons/beyond-phylogenies-team3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etetoolkit.org/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87675"/>
            <a:ext cx="8520600" cy="134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 of </a:t>
            </a:r>
            <a:r>
              <a:rPr lang="en"/>
              <a:t>phylogenetic</a:t>
            </a:r>
            <a:r>
              <a:rPr lang="en"/>
              <a:t> trees with SNPs from VCF file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64325" y="17791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members: 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1532725" y="2480700"/>
            <a:ext cx="73689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Christian Zmasek (czmasek@jcvi.org)- </a:t>
            </a:r>
            <a:r>
              <a:rPr i="1" lang="en" sz="2300">
                <a:solidFill>
                  <a:schemeClr val="dk1"/>
                </a:solidFill>
              </a:rPr>
              <a:t>Team leader</a:t>
            </a:r>
            <a:endParaRPr i="1"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Chrissy Aceves (caceves@scripps.edu)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Nate Matteson (natem@scripps.edu)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Grace Nabakooza (sxv8@cdc.gov)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Daniel Chen (dchen32@uw.edu)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Diana Ir (diana.ir@state.co.us)</a:t>
            </a:r>
            <a:endParaRPr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directions</a:t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Summarize nucleotides at each reference position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Provide more information about each substitution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Real-time calculation of clade-defining substitution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Annotate phylogeny with useful metadata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Infer/visualize mutations in internal nodes, using standard approaches for ancestral sequence reconstruction (i.e. maximum likelihood or maximum parsimony)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 other MSA input formats (FASTA, PHYLIP) as input and </a:t>
            </a:r>
            <a:r>
              <a:rPr lang="en"/>
              <a:t>calculate</a:t>
            </a:r>
            <a:r>
              <a:rPr lang="en"/>
              <a:t> SNPs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availability</a:t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https://github.com/NCBI-Codeathons/beyond-phylogenies-team3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Background/Goal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Numerous software tools and resources for the combined visualization of phylogenetic trees and the underlying multiple sequence alignment (MSA) exist.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Example: ETE toolkit (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http://etetoolkit.org/</a:t>
            </a:r>
            <a:r>
              <a:rPr lang="en"/>
              <a:t>)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325" y="2449725"/>
            <a:ext cx="7143750" cy="222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Background/Goal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Existing tools display all position in multiple sequence alignment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SARS-CoV-2 genomes are long and majority of position are identical in all genomes/variants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Therefore, we decided to explore the possibility of a tool which only displays positions which are different between genomes and which takes Variant Call Format as input  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Upload files to website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300" y="1119600"/>
            <a:ext cx="7013392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Linked phylogeny and concise alignment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376" y="1218000"/>
            <a:ext cx="7317250" cy="343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Concise alignment reflects visible taxa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200" y="1186250"/>
            <a:ext cx="7043600" cy="34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Fixing React-MSA’s position labeling to reflect residues</a:t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 rotWithShape="1">
          <a:blip r:embed="rId3">
            <a:alphaModFix/>
          </a:blip>
          <a:srcRect b="0" l="0" r="0" t="4571"/>
          <a:stretch/>
        </p:blipFill>
        <p:spPr>
          <a:xfrm>
            <a:off x="1218663" y="1234800"/>
            <a:ext cx="6706675" cy="3599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Identify clade defining substitutions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8525" y="1237000"/>
            <a:ext cx="7766949" cy="3011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20"/>
          <p:cNvCxnSpPr/>
          <p:nvPr/>
        </p:nvCxnSpPr>
        <p:spPr>
          <a:xfrm rot="10800000">
            <a:off x="4148950" y="2991100"/>
            <a:ext cx="0" cy="400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" name="Google Shape;101;p20"/>
          <p:cNvSpPr txBox="1"/>
          <p:nvPr/>
        </p:nvSpPr>
        <p:spPr>
          <a:xfrm>
            <a:off x="3673900" y="3339925"/>
            <a:ext cx="9501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A5648C</a:t>
            </a:r>
            <a:endParaRPr/>
          </a:p>
        </p:txBody>
      </p:sp>
      <p:cxnSp>
        <p:nvCxnSpPr>
          <p:cNvPr id="102" name="Google Shape;102;p20"/>
          <p:cNvCxnSpPr/>
          <p:nvPr/>
        </p:nvCxnSpPr>
        <p:spPr>
          <a:xfrm rot="10800000">
            <a:off x="5930275" y="2991100"/>
            <a:ext cx="0" cy="400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" name="Google Shape;103;p20"/>
          <p:cNvSpPr txBox="1"/>
          <p:nvPr/>
        </p:nvSpPr>
        <p:spPr>
          <a:xfrm>
            <a:off x="5455225" y="3339925"/>
            <a:ext cx="9501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A6319G</a:t>
            </a:r>
            <a:endParaRPr/>
          </a:p>
        </p:txBody>
      </p:sp>
      <p:cxnSp>
        <p:nvCxnSpPr>
          <p:cNvPr id="104" name="Google Shape;104;p20"/>
          <p:cNvCxnSpPr/>
          <p:nvPr/>
        </p:nvCxnSpPr>
        <p:spPr>
          <a:xfrm rot="10800000">
            <a:off x="7919375" y="2991100"/>
            <a:ext cx="0" cy="400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" name="Google Shape;105;p20"/>
          <p:cNvSpPr txBox="1"/>
          <p:nvPr/>
        </p:nvSpPr>
        <p:spPr>
          <a:xfrm>
            <a:off x="7444325" y="3339925"/>
            <a:ext cx="9501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A6613G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164325" y="76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README.md</a:t>
            </a:r>
            <a:endParaRPr b="1"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325" y="575600"/>
            <a:ext cx="7656001" cy="411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